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6" r:id="rId2"/>
  </p:sldMasterIdLst>
  <p:notesMasterIdLst>
    <p:notesMasterId r:id="rId13"/>
  </p:notesMasterIdLst>
  <p:sldIdLst>
    <p:sldId id="256" r:id="rId3"/>
    <p:sldId id="299" r:id="rId4"/>
    <p:sldId id="307" r:id="rId5"/>
    <p:sldId id="302" r:id="rId6"/>
    <p:sldId id="288" r:id="rId7"/>
    <p:sldId id="304" r:id="rId8"/>
    <p:sldId id="267" r:id="rId9"/>
    <p:sldId id="312" r:id="rId10"/>
    <p:sldId id="308" r:id="rId11"/>
    <p:sldId id="27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jNnvtWFzVK7N92rW0S8HsezJI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328" autoAdjust="0"/>
  </p:normalViewPr>
  <p:slideViewPr>
    <p:cSldViewPr snapToGrid="0">
      <p:cViewPr varScale="1">
        <p:scale>
          <a:sx n="61" d="100"/>
          <a:sy n="61" d="100"/>
        </p:scale>
        <p:origin x="14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2" name="Google Shape;18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200"/>
              <a:buFont typeface="Calibri"/>
              <a:buAutoNum type="arabicPeriod"/>
            </a:pPr>
            <a:endParaRPr sz="300" dirty="0"/>
          </a:p>
        </p:txBody>
      </p:sp>
      <p:sp>
        <p:nvSpPr>
          <p:cNvPr id="465" name="Google Shape;46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2700" b="0" dirty="0"/>
          </a:p>
        </p:txBody>
      </p:sp>
      <p:sp>
        <p:nvSpPr>
          <p:cNvPr id="422" name="Google Shape;42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99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2700" b="0" dirty="0"/>
          </a:p>
        </p:txBody>
      </p:sp>
      <p:sp>
        <p:nvSpPr>
          <p:cNvPr id="422" name="Google Shape;42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67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700" b="1" dirty="0"/>
          </a:p>
        </p:txBody>
      </p:sp>
      <p:sp>
        <p:nvSpPr>
          <p:cNvPr id="422" name="Google Shape;42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7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700" b="1" dirty="0"/>
          </a:p>
        </p:txBody>
      </p:sp>
      <p:sp>
        <p:nvSpPr>
          <p:cNvPr id="422" name="Google Shape;42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9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700" b="0" dirty="0"/>
          </a:p>
        </p:txBody>
      </p:sp>
      <p:sp>
        <p:nvSpPr>
          <p:cNvPr id="422" name="Google Shape;42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26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None/>
            </a:pPr>
            <a:endParaRPr sz="2700" b="0" dirty="0"/>
          </a:p>
        </p:txBody>
      </p:sp>
      <p:sp>
        <p:nvSpPr>
          <p:cNvPr id="422" name="Google Shape;42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65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700" b="0" dirty="0"/>
          </a:p>
        </p:txBody>
      </p:sp>
      <p:sp>
        <p:nvSpPr>
          <p:cNvPr id="422" name="Google Shape;42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668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54623020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254623020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/>
          </a:p>
        </p:txBody>
      </p:sp>
      <p:sp>
        <p:nvSpPr>
          <p:cNvPr id="139" name="Google Shape;139;g1254623020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23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page 3 single column">
  <p:cSld name="Text page 3 single colum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09600" y="1629553"/>
            <a:ext cx="10972800" cy="436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0" y="0"/>
            <a:ext cx="12191999" cy="1350499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6"/>
          <p:cNvSpPr txBox="1"/>
          <p:nvPr/>
        </p:nvSpPr>
        <p:spPr>
          <a:xfrm>
            <a:off x="609601" y="218567"/>
            <a:ext cx="10972800" cy="91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609600" y="218566"/>
            <a:ext cx="10972800" cy="91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page 3 single column">
  <p:cSld name="Text page 3 single colum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09600" y="1629553"/>
            <a:ext cx="10972800" cy="436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0" y="0"/>
            <a:ext cx="12191999" cy="1350499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6"/>
          <p:cNvSpPr txBox="1"/>
          <p:nvPr/>
        </p:nvSpPr>
        <p:spPr>
          <a:xfrm>
            <a:off x="609601" y="218567"/>
            <a:ext cx="10972800" cy="91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609600" y="218566"/>
            <a:ext cx="10972800" cy="91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3F3F3F"/>
                </a:solidFill>
              </a:defRPr>
            </a:lvl1pPr>
            <a:lvl2pPr lvl="1">
              <a:buNone/>
              <a:defRPr sz="1300">
                <a:solidFill>
                  <a:srgbClr val="3F3F3F"/>
                </a:solidFill>
              </a:defRPr>
            </a:lvl2pPr>
            <a:lvl3pPr lvl="2">
              <a:buNone/>
              <a:defRPr sz="1300">
                <a:solidFill>
                  <a:srgbClr val="3F3F3F"/>
                </a:solidFill>
              </a:defRPr>
            </a:lvl3pPr>
            <a:lvl4pPr lvl="3">
              <a:buNone/>
              <a:defRPr sz="1300">
                <a:solidFill>
                  <a:srgbClr val="3F3F3F"/>
                </a:solidFill>
              </a:defRPr>
            </a:lvl4pPr>
            <a:lvl5pPr lvl="4">
              <a:buNone/>
              <a:defRPr sz="1300">
                <a:solidFill>
                  <a:srgbClr val="3F3F3F"/>
                </a:solidFill>
              </a:defRPr>
            </a:lvl5pPr>
            <a:lvl6pPr lvl="5">
              <a:buNone/>
              <a:defRPr sz="1300">
                <a:solidFill>
                  <a:srgbClr val="3F3F3F"/>
                </a:solidFill>
              </a:defRPr>
            </a:lvl6pPr>
            <a:lvl7pPr lvl="6">
              <a:buNone/>
              <a:defRPr sz="1300">
                <a:solidFill>
                  <a:srgbClr val="3F3F3F"/>
                </a:solidFill>
              </a:defRPr>
            </a:lvl7pPr>
            <a:lvl8pPr lvl="7">
              <a:buNone/>
              <a:defRPr sz="1300">
                <a:solidFill>
                  <a:srgbClr val="3F3F3F"/>
                </a:solidFill>
              </a:defRPr>
            </a:lvl8pPr>
            <a:lvl9pPr lvl="8">
              <a:buNone/>
              <a:defRPr sz="1300">
                <a:solidFill>
                  <a:srgbClr val="3F3F3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340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71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374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219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779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77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1">
  <p:cSld name="Section divider 1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-10854" y="4469095"/>
            <a:ext cx="12191999" cy="1198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582640" y="4813539"/>
            <a:ext cx="10890492" cy="55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  <a:defRPr sz="3600" b="0" cap="none">
                <a:solidFill>
                  <a:srgbClr val="FFFF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476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260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636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97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277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63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3637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" descr="RHULlogo_small_Lond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5574" y="168296"/>
            <a:ext cx="2190322" cy="109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654756" y="1349298"/>
            <a:ext cx="10882487" cy="480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GB" sz="320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Cybersecurity in the maritime sector -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GB" sz="320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 behaviour change approach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endParaRPr lang="en-GB" sz="24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GB" sz="240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Dr Konstantinos Mersinas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endParaRPr lang="en-GB" sz="240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GB" sz="24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Information Security Group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GB" sz="240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Royal Holloway University of London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endParaRPr lang="en-GB" sz="240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GB" sz="240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All-Party Parliamentary Group on Cyber Security</a:t>
            </a:r>
            <a:br>
              <a:rPr lang="en-GB" sz="240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15 November 2023</a:t>
            </a:r>
          </a:p>
        </p:txBody>
      </p:sp>
      <p:sp>
        <p:nvSpPr>
          <p:cNvPr id="191" name="Google Shape;191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4"/>
          <p:cNvSpPr txBox="1">
            <a:spLocks noGrp="1"/>
          </p:cNvSpPr>
          <p:nvPr>
            <p:ph type="title"/>
          </p:nvPr>
        </p:nvSpPr>
        <p:spPr>
          <a:xfrm>
            <a:off x="287900" y="193350"/>
            <a:ext cx="25620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4000" dirty="0"/>
              <a:t>Thank you!</a:t>
            </a:r>
            <a:endParaRPr sz="4000" dirty="0"/>
          </a:p>
        </p:txBody>
      </p:sp>
      <p:sp>
        <p:nvSpPr>
          <p:cNvPr id="468" name="Google Shape;468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72" name="Google Shape;472;p14"/>
          <p:cNvSpPr txBox="1"/>
          <p:nvPr/>
        </p:nvSpPr>
        <p:spPr>
          <a:xfrm>
            <a:off x="566700" y="1654075"/>
            <a:ext cx="1105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61;p13">
            <a:extLst>
              <a:ext uri="{FF2B5EF4-FFF2-40B4-BE49-F238E27FC236}">
                <a16:creationId xmlns:a16="http://schemas.microsoft.com/office/drawing/2014/main" id="{99AAD97D-A620-742D-23D6-720179D788C9}"/>
              </a:ext>
            </a:extLst>
          </p:cNvPr>
          <p:cNvSpPr/>
          <p:nvPr/>
        </p:nvSpPr>
        <p:spPr>
          <a:xfrm>
            <a:off x="6524976" y="1586118"/>
            <a:ext cx="5350935" cy="219417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Contact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Konstantinos.Mersinas@rhul.ac.uk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</a:rPr>
              <a:t>linkedin.com/in/kmersinas/</a:t>
            </a:r>
            <a:br>
              <a:rPr lang="en-US" sz="2000" dirty="0">
                <a:solidFill>
                  <a:srgbClr val="FFFF00"/>
                </a:solidFill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1;p13">
            <a:extLst>
              <a:ext uri="{FF2B5EF4-FFF2-40B4-BE49-F238E27FC236}">
                <a16:creationId xmlns:a16="http://schemas.microsoft.com/office/drawing/2014/main" id="{67E0B3DB-9EFC-87CA-C723-E44281A0605B}"/>
              </a:ext>
            </a:extLst>
          </p:cNvPr>
          <p:cNvSpPr/>
          <p:nvPr/>
        </p:nvSpPr>
        <p:spPr>
          <a:xfrm>
            <a:off x="287900" y="1586118"/>
            <a:ext cx="5958276" cy="219417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References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b="0" i="0" u="none" strike="noStrike" cap="none" dirty="0">
                <a:solidFill>
                  <a:srgbClr val="FFFF00"/>
                </a:solidFill>
                <a:latin typeface="Calibri"/>
                <a:cs typeface="Calibri"/>
                <a:sym typeface="Calibri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Mersinas, K. and Chana, C.D., 2022. “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Reducing the Cyber-Attack Surface in the Maritime Sector via Individual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Behaviour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Change”.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The Seventh International Conference on Cyber-Technologies and Cyber-Systems.</a:t>
            </a:r>
          </a:p>
        </p:txBody>
      </p:sp>
      <p:pic>
        <p:nvPicPr>
          <p:cNvPr id="9" name="Picture 8" descr="A black and white circle with a white envelope&#10;&#10;Description automatically generated">
            <a:extLst>
              <a:ext uri="{FF2B5EF4-FFF2-40B4-BE49-F238E27FC236}">
                <a16:creationId xmlns:a16="http://schemas.microsoft.com/office/drawing/2014/main" id="{A1FFFE4E-A813-6EA7-18B2-F9B0702FD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920" y="2424825"/>
            <a:ext cx="387627" cy="387627"/>
          </a:xfrm>
          <a:prstGeom prst="rect">
            <a:avLst/>
          </a:prstGeom>
        </p:spPr>
      </p:pic>
      <p:pic>
        <p:nvPicPr>
          <p:cNvPr id="10" name="Picture 9" descr="A black square with white letters&#10;&#10;Description automatically generated">
            <a:extLst>
              <a:ext uri="{FF2B5EF4-FFF2-40B4-BE49-F238E27FC236}">
                <a16:creationId xmlns:a16="http://schemas.microsoft.com/office/drawing/2014/main" id="{437A5CC6-AC32-4BB8-775E-DFCD3C86D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757" y="2955800"/>
            <a:ext cx="384314" cy="3843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1B33FD-6382-B2AB-3D0B-11A91894A146}"/>
              </a:ext>
            </a:extLst>
          </p:cNvPr>
          <p:cNvSpPr txBox="1"/>
          <p:nvPr/>
        </p:nvSpPr>
        <p:spPr>
          <a:xfrm>
            <a:off x="485422" y="4649826"/>
            <a:ext cx="2932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"/>
          <p:cNvSpPr txBox="1">
            <a:spLocks noGrp="1"/>
          </p:cNvSpPr>
          <p:nvPr>
            <p:ph type="title"/>
          </p:nvPr>
        </p:nvSpPr>
        <p:spPr>
          <a:xfrm>
            <a:off x="609600" y="218566"/>
            <a:ext cx="10972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dirty="0">
                <a:solidFill>
                  <a:srgbClr val="FFFF00"/>
                </a:solidFill>
              </a:rPr>
              <a:t>The maritime environment</a:t>
            </a:r>
          </a:p>
        </p:txBody>
      </p:sp>
      <p:sp>
        <p:nvSpPr>
          <p:cNvPr id="425" name="Google Shape;42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6" name="Google Shape;426;p7"/>
          <p:cNvSpPr/>
          <p:nvPr/>
        </p:nvSpPr>
        <p:spPr>
          <a:xfrm>
            <a:off x="153848" y="2029523"/>
            <a:ext cx="7116747" cy="383601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- Increasing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digitisation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&amp;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interconnectivity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- Ship long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lifecycles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 legacy systems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- Heavily operational (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IT &amp; OT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-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Seafarers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report: excessive workloads, lack of sleep, job-related worries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L="0" marR="0" lvl="3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Decision-making, subjective risk perceptions and increased susceptibility to social engineering attacks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  <p:pic>
        <p:nvPicPr>
          <p:cNvPr id="3" name="Picture 2" descr="A container ship in a port&#10;&#10;Description automatically generated">
            <a:extLst>
              <a:ext uri="{FF2B5EF4-FFF2-40B4-BE49-F238E27FC236}">
                <a16:creationId xmlns:a16="http://schemas.microsoft.com/office/drawing/2014/main" id="{63A2AF17-8532-733A-E60A-09556E365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015" y="2029523"/>
            <a:ext cx="4589137" cy="383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5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defined">
            <a:extLst>
              <a:ext uri="{FF2B5EF4-FFF2-40B4-BE49-F238E27FC236}">
                <a16:creationId xmlns:a16="http://schemas.microsoft.com/office/drawing/2014/main" id="{A82C7962-5D81-7633-B7CF-AF47DA482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79065" y="2657862"/>
            <a:ext cx="4908233" cy="2889874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"/>
          <p:cNvSpPr txBox="1">
            <a:spLocks noGrp="1"/>
          </p:cNvSpPr>
          <p:nvPr>
            <p:ph type="title"/>
          </p:nvPr>
        </p:nvSpPr>
        <p:spPr>
          <a:xfrm>
            <a:off x="609600" y="218566"/>
            <a:ext cx="10972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dirty="0">
                <a:solidFill>
                  <a:srgbClr val="FFFF00"/>
                </a:solidFill>
              </a:rPr>
              <a:t>The cybersecurity environment</a:t>
            </a:r>
          </a:p>
        </p:txBody>
      </p:sp>
      <p:sp>
        <p:nvSpPr>
          <p:cNvPr id="425" name="Google Shape;42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6" name="Google Shape;426;p7"/>
          <p:cNvSpPr/>
          <p:nvPr/>
        </p:nvSpPr>
        <p:spPr>
          <a:xfrm>
            <a:off x="153848" y="1648684"/>
            <a:ext cx="8733674" cy="490823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1. Increasing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attack surfaces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of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Cyber Systems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- 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Complexity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: edge, cloud, IoT  more dependencies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-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Dispersion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: geographical areas, on board / at port / at the enterprise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centres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- 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Heterogeneity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: old and different technologies, blurring of IT/OT boundaries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Cyber-attacks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become more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complex and sophisticated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uman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error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up to 90% of security breaches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Slow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adaptation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(maritime sector): architectures, practices, infrastructure </a:t>
            </a:r>
            <a:b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thus, a need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strengthening human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03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"/>
          <p:cNvSpPr txBox="1">
            <a:spLocks noGrp="1"/>
          </p:cNvSpPr>
          <p:nvPr>
            <p:ph type="title"/>
          </p:nvPr>
        </p:nvSpPr>
        <p:spPr>
          <a:xfrm>
            <a:off x="609600" y="218566"/>
            <a:ext cx="10972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dirty="0">
                <a:solidFill>
                  <a:srgbClr val="FFFF00"/>
                </a:solidFill>
              </a:rPr>
              <a:t>Not a new issue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25" name="Google Shape;42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6" name="Google Shape;426;p7"/>
          <p:cNvSpPr/>
          <p:nvPr/>
        </p:nvSpPr>
        <p:spPr>
          <a:xfrm>
            <a:off x="609600" y="2712476"/>
            <a:ext cx="10972800" cy="180282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‘Consideration of human element matters should aim at decreasing the possibility of human error as far as possible’,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IMO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89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"/>
          <p:cNvSpPr txBox="1">
            <a:spLocks noGrp="1"/>
          </p:cNvSpPr>
          <p:nvPr>
            <p:ph type="title"/>
          </p:nvPr>
        </p:nvSpPr>
        <p:spPr>
          <a:xfrm>
            <a:off x="609600" y="218566"/>
            <a:ext cx="10972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dirty="0">
                <a:solidFill>
                  <a:srgbClr val="FFFF00"/>
                </a:solidFill>
              </a:rPr>
              <a:t>Humans as a target &amp; as a means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25" name="Google Shape;42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6" name="Google Shape;426;p7"/>
          <p:cNvSpPr/>
          <p:nvPr/>
        </p:nvSpPr>
        <p:spPr>
          <a:xfrm>
            <a:off x="403760" y="2588821"/>
            <a:ext cx="11329061" cy="244631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Technical aspects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evolution of cryptography, computer security, network security, …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Attacker shift 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opportunistic nature of attackers and their adaptability has shifted attacks to the human </a:t>
            </a:r>
          </a:p>
        </p:txBody>
      </p:sp>
    </p:spTree>
    <p:extLst>
      <p:ext uri="{BB962C8B-B14F-4D97-AF65-F5344CB8AC3E}">
        <p14:creationId xmlns:p14="http://schemas.microsoft.com/office/powerpoint/2010/main" val="126050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"/>
          <p:cNvSpPr txBox="1">
            <a:spLocks noGrp="1"/>
          </p:cNvSpPr>
          <p:nvPr>
            <p:ph type="title"/>
          </p:nvPr>
        </p:nvSpPr>
        <p:spPr>
          <a:xfrm>
            <a:off x="609600" y="218566"/>
            <a:ext cx="10972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Humans - </a:t>
            </a:r>
            <a:r>
              <a:rPr lang="en-US" sz="36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why are we susceptible to attacks? 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425" name="Google Shape;42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Google Shape;426;p7">
            <a:extLst>
              <a:ext uri="{FF2B5EF4-FFF2-40B4-BE49-F238E27FC236}">
                <a16:creationId xmlns:a16="http://schemas.microsoft.com/office/drawing/2014/main" id="{B06C9276-7575-39D3-0E38-DCA9E2E9E1BD}"/>
              </a:ext>
            </a:extLst>
          </p:cNvPr>
          <p:cNvSpPr/>
          <p:nvPr/>
        </p:nvSpPr>
        <p:spPr>
          <a:xfrm>
            <a:off x="380010" y="2299377"/>
            <a:ext cx="7160821" cy="317071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Bounded rationality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Cognitive limitations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GB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- Partial access to information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- </a:t>
            </a:r>
            <a:r>
              <a:rPr lang="en-GB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Specific time frame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en-GB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Phishing attacks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if a specific motivation, interest or emotion is triggered, the individual might fall for the phishing attack</a:t>
            </a:r>
            <a:endParaRPr lang="en-GB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5C3E6F-1449-5416-5B96-2303DE9FE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332" y="2299377"/>
            <a:ext cx="3170713" cy="31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8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"/>
          <p:cNvSpPr txBox="1">
            <a:spLocks noGrp="1"/>
          </p:cNvSpPr>
          <p:nvPr>
            <p:ph type="title"/>
          </p:nvPr>
        </p:nvSpPr>
        <p:spPr>
          <a:xfrm>
            <a:off x="609600" y="218566"/>
            <a:ext cx="10972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dirty="0">
                <a:solidFill>
                  <a:srgbClr val="FFFF00"/>
                </a:solidFill>
              </a:rPr>
              <a:t>Humans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25" name="Google Shape;42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6" name="Google Shape;426;p7"/>
          <p:cNvSpPr/>
          <p:nvPr/>
        </p:nvSpPr>
        <p:spPr>
          <a:xfrm>
            <a:off x="744582" y="2638696"/>
            <a:ext cx="10515601" cy="211167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Human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error-producing mechanism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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Human 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defensive mechanism</a:t>
            </a:r>
            <a:r>
              <a:rPr lang="en-GB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</a:t>
            </a: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500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"/>
          <p:cNvSpPr txBox="1">
            <a:spLocks noGrp="1"/>
          </p:cNvSpPr>
          <p:nvPr>
            <p:ph type="title"/>
          </p:nvPr>
        </p:nvSpPr>
        <p:spPr>
          <a:xfrm>
            <a:off x="609600" y="524866"/>
            <a:ext cx="10972800" cy="7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FFFF00"/>
              </a:buClr>
            </a:pPr>
            <a:r>
              <a:rPr lang="en-US" sz="3200" dirty="0">
                <a:solidFill>
                  <a:srgbClr val="FFFF00"/>
                </a:solidFill>
              </a:rPr>
              <a:t>Proposed </a:t>
            </a:r>
            <a:r>
              <a:rPr lang="en-US" sz="3200" dirty="0" err="1">
                <a:solidFill>
                  <a:srgbClr val="FFFF00"/>
                </a:solidFill>
              </a:rPr>
              <a:t>behaviour</a:t>
            </a:r>
            <a:r>
              <a:rPr lang="en-US" sz="3200" dirty="0">
                <a:solidFill>
                  <a:srgbClr val="FFFF00"/>
                </a:solidFill>
              </a:rPr>
              <a:t> change approach: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fear appeals &amp; digital assistant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dirty="0">
              <a:solidFill>
                <a:srgbClr val="FF0000"/>
              </a:solidFill>
            </a:endParaRPr>
          </a:p>
        </p:txBody>
      </p:sp>
      <p:sp>
        <p:nvSpPr>
          <p:cNvPr id="425" name="Google Shape;42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6" name="Google Shape;426;p7"/>
          <p:cNvSpPr/>
          <p:nvPr/>
        </p:nvSpPr>
        <p:spPr>
          <a:xfrm>
            <a:off x="144966" y="1775463"/>
            <a:ext cx="6768790" cy="45576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change via: 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Individualised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Context-dependent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Dynamic (machine learning based)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prompts &amp; messages to staff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Indivudual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skills, digital literacy, risk perceptions/attitudes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Context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ports, ships, enterprise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centres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Algorithms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train security policies and user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behaviour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91E8E9-934C-146C-E41A-7204139AB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1" t="5584" r="2088" b="18860"/>
          <a:stretch/>
        </p:blipFill>
        <p:spPr>
          <a:xfrm>
            <a:off x="7002966" y="1775463"/>
            <a:ext cx="7291108" cy="45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9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41B6D2B4-6669-1666-C5D0-675622FBBA8C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975674" y="4008669"/>
            <a:ext cx="229975" cy="645724"/>
          </a:xfrm>
          <a:prstGeom prst="bentConnector2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5556F42A-ED8B-89D7-FF50-207A1589D8BF}"/>
              </a:ext>
            </a:extLst>
          </p:cNvPr>
          <p:cNvCxnSpPr>
            <a:cxnSpLocks/>
          </p:cNvCxnSpPr>
          <p:nvPr/>
        </p:nvCxnSpPr>
        <p:spPr>
          <a:xfrm>
            <a:off x="4975073" y="3371286"/>
            <a:ext cx="230576" cy="637383"/>
          </a:xfrm>
          <a:prstGeom prst="bentConnector2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E4FF8C-FDC1-4E09-0343-7F6D5037B93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130008" y="3868849"/>
            <a:ext cx="648326" cy="78554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05EB4A-4088-B0DA-AD02-7549254C234B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3130008" y="3236571"/>
            <a:ext cx="731429" cy="63227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1E67B3-D9C0-3492-D519-4EF77C1F36A1}"/>
              </a:ext>
            </a:extLst>
          </p:cNvPr>
          <p:cNvCxnSpPr>
            <a:cxnSpLocks/>
          </p:cNvCxnSpPr>
          <p:nvPr/>
        </p:nvCxnSpPr>
        <p:spPr>
          <a:xfrm>
            <a:off x="8665344" y="4875777"/>
            <a:ext cx="182782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271595-6D50-5C5D-EAAF-FA3E389F0AEE}"/>
              </a:ext>
            </a:extLst>
          </p:cNvPr>
          <p:cNvCxnSpPr>
            <a:cxnSpLocks/>
          </p:cNvCxnSpPr>
          <p:nvPr/>
        </p:nvCxnSpPr>
        <p:spPr>
          <a:xfrm>
            <a:off x="8655789" y="3788306"/>
            <a:ext cx="182782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61368A-3412-C86F-059F-FD1DAA4F8C03}"/>
              </a:ext>
            </a:extLst>
          </p:cNvPr>
          <p:cNvCxnSpPr>
            <a:cxnSpLocks/>
          </p:cNvCxnSpPr>
          <p:nvPr/>
        </p:nvCxnSpPr>
        <p:spPr>
          <a:xfrm>
            <a:off x="7068599" y="4870023"/>
            <a:ext cx="182782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0C2931B-4609-33F8-7A5A-7628169DF38D}"/>
              </a:ext>
            </a:extLst>
          </p:cNvPr>
          <p:cNvCxnSpPr>
            <a:cxnSpLocks/>
          </p:cNvCxnSpPr>
          <p:nvPr/>
        </p:nvCxnSpPr>
        <p:spPr>
          <a:xfrm>
            <a:off x="7068598" y="3788306"/>
            <a:ext cx="182782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Google Shape;141;g1254623020f_0_7"/>
          <p:cNvSpPr txBox="1">
            <a:spLocks noGrp="1"/>
          </p:cNvSpPr>
          <p:nvPr>
            <p:ph type="title"/>
          </p:nvPr>
        </p:nvSpPr>
        <p:spPr>
          <a:xfrm>
            <a:off x="609600" y="218566"/>
            <a:ext cx="10972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dirty="0" err="1">
                <a:solidFill>
                  <a:srgbClr val="FFFF00"/>
                </a:solidFill>
              </a:rPr>
              <a:t>Behavioural</a:t>
            </a:r>
            <a:r>
              <a:rPr lang="en-US" dirty="0">
                <a:solidFill>
                  <a:srgbClr val="FFFF00"/>
                </a:solidFill>
              </a:rPr>
              <a:t> interventions – </a:t>
            </a:r>
            <a:r>
              <a:rPr lang="en-US" dirty="0" err="1">
                <a:solidFill>
                  <a:srgbClr val="FFFF00"/>
                </a:solidFill>
              </a:rPr>
              <a:t>Behaviour</a:t>
            </a:r>
            <a:r>
              <a:rPr lang="en-US" dirty="0">
                <a:solidFill>
                  <a:srgbClr val="FFFF00"/>
                </a:solidFill>
              </a:rPr>
              <a:t> change</a:t>
            </a:r>
          </a:p>
        </p:txBody>
      </p:sp>
      <p:sp>
        <p:nvSpPr>
          <p:cNvPr id="142" name="Google Shape;142;g1254623020f_0_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Double Brace 2">
            <a:extLst>
              <a:ext uri="{FF2B5EF4-FFF2-40B4-BE49-F238E27FC236}">
                <a16:creationId xmlns:a16="http://schemas.microsoft.com/office/drawing/2014/main" id="{718421E2-0C7F-015E-430E-B69E6AA52D16}"/>
              </a:ext>
            </a:extLst>
          </p:cNvPr>
          <p:cNvSpPr/>
          <p:nvPr/>
        </p:nvSpPr>
        <p:spPr>
          <a:xfrm rot="5400000">
            <a:off x="1251446" y="3551208"/>
            <a:ext cx="2333404" cy="1516705"/>
          </a:xfrm>
          <a:prstGeom prst="brace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Double Brace 3">
            <a:extLst>
              <a:ext uri="{FF2B5EF4-FFF2-40B4-BE49-F238E27FC236}">
                <a16:creationId xmlns:a16="http://schemas.microsoft.com/office/drawing/2014/main" id="{92C75AAB-D711-6686-3DEC-569B86CB40AA}"/>
              </a:ext>
            </a:extLst>
          </p:cNvPr>
          <p:cNvSpPr/>
          <p:nvPr/>
        </p:nvSpPr>
        <p:spPr>
          <a:xfrm rot="5400000">
            <a:off x="2527726" y="3375581"/>
            <a:ext cx="3782033" cy="1605664"/>
          </a:xfrm>
          <a:prstGeom prst="brace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773E21FD-A798-3F12-660B-AF380AA4E7E2}"/>
              </a:ext>
            </a:extLst>
          </p:cNvPr>
          <p:cNvSpPr/>
          <p:nvPr/>
        </p:nvSpPr>
        <p:spPr>
          <a:xfrm>
            <a:off x="1655011" y="3554294"/>
            <a:ext cx="1474997" cy="629109"/>
          </a:xfrm>
          <a:prstGeom prst="flowChartAlternateProcess">
            <a:avLst/>
          </a:prstGeom>
          <a:solidFill>
            <a:schemeClr val="accent1">
              <a:alpha val="25000"/>
            </a:schemeClr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Message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6D60E1BB-8346-64F7-4BF0-B954F2FD7D37}"/>
              </a:ext>
            </a:extLst>
          </p:cNvPr>
          <p:cNvSpPr/>
          <p:nvPr/>
        </p:nvSpPr>
        <p:spPr>
          <a:xfrm>
            <a:off x="3778334" y="4261875"/>
            <a:ext cx="1197340" cy="785036"/>
          </a:xfrm>
          <a:prstGeom prst="flowChartAlternateProcess">
            <a:avLst/>
          </a:prstGeom>
          <a:solidFill>
            <a:schemeClr val="accent1">
              <a:alpha val="25000"/>
            </a:schemeClr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Perceived efficacy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DA7A601D-0B90-BD37-BB67-02AB7866C4D7}"/>
              </a:ext>
            </a:extLst>
          </p:cNvPr>
          <p:cNvSpPr/>
          <p:nvPr/>
        </p:nvSpPr>
        <p:spPr>
          <a:xfrm>
            <a:off x="1659795" y="4183403"/>
            <a:ext cx="1465748" cy="865456"/>
          </a:xfrm>
          <a:prstGeom prst="flowChartAlternateProcess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1. Likelihood</a:t>
            </a:r>
          </a:p>
          <a:p>
            <a:r>
              <a:rPr lang="en-GB" sz="1000" dirty="0">
                <a:solidFill>
                  <a:schemeClr val="bg1"/>
                </a:solidFill>
              </a:rPr>
              <a:t>2. Impact</a:t>
            </a:r>
          </a:p>
          <a:p>
            <a:r>
              <a:rPr lang="en-GB" sz="1000" dirty="0">
                <a:solidFill>
                  <a:schemeClr val="bg1"/>
                </a:solidFill>
              </a:rPr>
              <a:t>3. Self efficacy</a:t>
            </a:r>
          </a:p>
          <a:p>
            <a:r>
              <a:rPr lang="en-GB" sz="1000" dirty="0">
                <a:solidFill>
                  <a:schemeClr val="bg1"/>
                </a:solidFill>
              </a:rPr>
              <a:t>4. Response efficacy </a:t>
            </a:r>
          </a:p>
          <a:p>
            <a:pPr marL="342900" indent="-342900" algn="ctr">
              <a:buAutoNum type="arabicParenR"/>
            </a:pP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5704A5A-499B-F9AE-4061-20F85369DF6B}"/>
              </a:ext>
            </a:extLst>
          </p:cNvPr>
          <p:cNvSpPr/>
          <p:nvPr/>
        </p:nvSpPr>
        <p:spPr>
          <a:xfrm>
            <a:off x="3861437" y="2844053"/>
            <a:ext cx="1114612" cy="785036"/>
          </a:xfrm>
          <a:prstGeom prst="flowChartAlternateProcess">
            <a:avLst/>
          </a:prstGeom>
          <a:solidFill>
            <a:schemeClr val="accent1">
              <a:alpha val="25000"/>
            </a:schemeClr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Perceived threat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75964560-AC12-0B31-A8BB-6781462BD17E}"/>
              </a:ext>
            </a:extLst>
          </p:cNvPr>
          <p:cNvSpPr/>
          <p:nvPr/>
        </p:nvSpPr>
        <p:spPr>
          <a:xfrm>
            <a:off x="1716228" y="1608787"/>
            <a:ext cx="1485163" cy="528935"/>
          </a:xfrm>
          <a:prstGeom prst="flowChartAlternateProcess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</a:rPr>
              <a:t>Security awareness message to users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177C0D52-F908-6A51-3C7E-7F67ED64C6FC}"/>
              </a:ext>
            </a:extLst>
          </p:cNvPr>
          <p:cNvSpPr/>
          <p:nvPr/>
        </p:nvSpPr>
        <p:spPr>
          <a:xfrm>
            <a:off x="3778334" y="5042314"/>
            <a:ext cx="1197339" cy="671847"/>
          </a:xfrm>
          <a:prstGeom prst="flowChartAlternateProcess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3. Self efficacy</a:t>
            </a:r>
          </a:p>
          <a:p>
            <a:r>
              <a:rPr lang="en-GB" sz="1000" dirty="0">
                <a:solidFill>
                  <a:schemeClr val="bg1"/>
                </a:solidFill>
              </a:rPr>
              <a:t>4. Response efficacy 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BBB99AC4-2E2E-0231-0036-FAA2B79E2F23}"/>
              </a:ext>
            </a:extLst>
          </p:cNvPr>
          <p:cNvSpPr/>
          <p:nvPr/>
        </p:nvSpPr>
        <p:spPr>
          <a:xfrm>
            <a:off x="3874843" y="3652160"/>
            <a:ext cx="1070516" cy="526253"/>
          </a:xfrm>
          <a:prstGeom prst="flowChartAlternateProcess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bg1"/>
                </a:solidFill>
              </a:rPr>
              <a:t>1. Likelihood</a:t>
            </a:r>
          </a:p>
          <a:p>
            <a:r>
              <a:rPr lang="en-GB" sz="1000" dirty="0">
                <a:solidFill>
                  <a:schemeClr val="bg1"/>
                </a:solidFill>
              </a:rPr>
              <a:t>2. Impact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2BF88A8B-B1A6-6801-698D-0444F0AB2107}"/>
              </a:ext>
            </a:extLst>
          </p:cNvPr>
          <p:cNvSpPr/>
          <p:nvPr/>
        </p:nvSpPr>
        <p:spPr>
          <a:xfrm>
            <a:off x="5724508" y="4447426"/>
            <a:ext cx="1353923" cy="785036"/>
          </a:xfrm>
          <a:prstGeom prst="flowChartAlternateProcess">
            <a:avLst/>
          </a:prstGeom>
          <a:solidFill>
            <a:srgbClr val="00B050">
              <a:alpha val="25000"/>
            </a:srgbClr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Protection Motivation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04CD43C9-0C60-18FD-BF74-603F291C9F2C}"/>
              </a:ext>
            </a:extLst>
          </p:cNvPr>
          <p:cNvSpPr/>
          <p:nvPr/>
        </p:nvSpPr>
        <p:spPr>
          <a:xfrm>
            <a:off x="5724507" y="3357446"/>
            <a:ext cx="1353923" cy="785036"/>
          </a:xfrm>
          <a:prstGeom prst="flowChartAlternateProcess">
            <a:avLst/>
          </a:prstGeom>
          <a:solidFill>
            <a:srgbClr val="FF0000">
              <a:alpha val="25000"/>
            </a:srgbClr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Defensive stance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B6164B42-1CCD-21F1-B141-63B83F0DF2FA}"/>
              </a:ext>
            </a:extLst>
          </p:cNvPr>
          <p:cNvSpPr/>
          <p:nvPr/>
        </p:nvSpPr>
        <p:spPr>
          <a:xfrm>
            <a:off x="7315848" y="4447426"/>
            <a:ext cx="1353923" cy="785036"/>
          </a:xfrm>
          <a:prstGeom prst="flowChartAlternateProcess">
            <a:avLst/>
          </a:prstGeom>
          <a:solidFill>
            <a:srgbClr val="00B050">
              <a:alpha val="25000"/>
            </a:srgbClr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Message is accepted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87B1355D-A420-FF36-C5D1-239783696CC5}"/>
              </a:ext>
            </a:extLst>
          </p:cNvPr>
          <p:cNvSpPr/>
          <p:nvPr/>
        </p:nvSpPr>
        <p:spPr>
          <a:xfrm>
            <a:off x="7315848" y="3357446"/>
            <a:ext cx="1353923" cy="785036"/>
          </a:xfrm>
          <a:prstGeom prst="flowChartAlternateProcess">
            <a:avLst/>
          </a:prstGeom>
          <a:solidFill>
            <a:srgbClr val="FF0000">
              <a:alpha val="25000"/>
            </a:srgbClr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Message is rejected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5CF164D3-57CA-A24A-10A5-EAEA08685EC3}"/>
              </a:ext>
            </a:extLst>
          </p:cNvPr>
          <p:cNvSpPr/>
          <p:nvPr/>
        </p:nvSpPr>
        <p:spPr>
          <a:xfrm>
            <a:off x="8929080" y="4415460"/>
            <a:ext cx="1353923" cy="785036"/>
          </a:xfrm>
          <a:prstGeom prst="flowChartAlternateProcess">
            <a:avLst/>
          </a:prstGeom>
          <a:solidFill>
            <a:srgbClr val="00B050">
              <a:alpha val="25000"/>
            </a:srgbClr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Desirable action taken;  behaviour change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44FEF7E4-9076-C6C9-F5C1-239A823FA049}"/>
              </a:ext>
            </a:extLst>
          </p:cNvPr>
          <p:cNvSpPr/>
          <p:nvPr/>
        </p:nvSpPr>
        <p:spPr>
          <a:xfrm>
            <a:off x="8929080" y="3357446"/>
            <a:ext cx="1353923" cy="785036"/>
          </a:xfrm>
          <a:prstGeom prst="flowChartAlternateProcess">
            <a:avLst/>
          </a:prstGeom>
          <a:solidFill>
            <a:srgbClr val="FF0000">
              <a:alpha val="25000"/>
            </a:srgbClr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No action or opposite action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1D0EA5D3-D97A-4701-5075-FAE93BA459AA}"/>
              </a:ext>
            </a:extLst>
          </p:cNvPr>
          <p:cNvSpPr/>
          <p:nvPr/>
        </p:nvSpPr>
        <p:spPr>
          <a:xfrm>
            <a:off x="3710284" y="1613013"/>
            <a:ext cx="1485163" cy="495512"/>
          </a:xfrm>
          <a:prstGeom prst="flowChartAlternateProcess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Appraisals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7F4A1E71-4275-297D-19A2-9EE55F68DD57}"/>
              </a:ext>
            </a:extLst>
          </p:cNvPr>
          <p:cNvSpPr/>
          <p:nvPr/>
        </p:nvSpPr>
        <p:spPr>
          <a:xfrm>
            <a:off x="5695834" y="1579589"/>
            <a:ext cx="3061494" cy="528935"/>
          </a:xfrm>
          <a:prstGeom prst="flowChartAlternateProcess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Effect on individual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DE481A51-834A-D6FC-349E-4CFB7D5E2D30}"/>
              </a:ext>
            </a:extLst>
          </p:cNvPr>
          <p:cNvSpPr/>
          <p:nvPr/>
        </p:nvSpPr>
        <p:spPr>
          <a:xfrm>
            <a:off x="9145635" y="1608787"/>
            <a:ext cx="997973" cy="528935"/>
          </a:xfrm>
          <a:prstGeom prst="flowChartAlternateProcess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" name="Double Brace 22">
            <a:extLst>
              <a:ext uri="{FF2B5EF4-FFF2-40B4-BE49-F238E27FC236}">
                <a16:creationId xmlns:a16="http://schemas.microsoft.com/office/drawing/2014/main" id="{65300EB6-B0A7-095E-F433-A2ADE13E9170}"/>
              </a:ext>
            </a:extLst>
          </p:cNvPr>
          <p:cNvSpPr/>
          <p:nvPr/>
        </p:nvSpPr>
        <p:spPr>
          <a:xfrm rot="5400000">
            <a:off x="5620298" y="2555441"/>
            <a:ext cx="3157168" cy="3160271"/>
          </a:xfrm>
          <a:prstGeom prst="brace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Double Brace 23">
            <a:extLst>
              <a:ext uri="{FF2B5EF4-FFF2-40B4-BE49-F238E27FC236}">
                <a16:creationId xmlns:a16="http://schemas.microsoft.com/office/drawing/2014/main" id="{8AFFAE0F-422D-5D2B-B11D-E4D3085C253B}"/>
              </a:ext>
            </a:extLst>
          </p:cNvPr>
          <p:cNvSpPr/>
          <p:nvPr/>
        </p:nvSpPr>
        <p:spPr>
          <a:xfrm rot="5400000">
            <a:off x="8213319" y="3386778"/>
            <a:ext cx="2810569" cy="1516705"/>
          </a:xfrm>
          <a:prstGeom prst="brace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DE01A367-3D62-1AC1-F181-C18677FD97D9}"/>
              </a:ext>
            </a:extLst>
          </p:cNvPr>
          <p:cNvSpPr/>
          <p:nvPr/>
        </p:nvSpPr>
        <p:spPr>
          <a:xfrm>
            <a:off x="3667519" y="6133029"/>
            <a:ext cx="1485163" cy="528935"/>
          </a:xfrm>
          <a:prstGeom prst="flowChartAlternateProcess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Fear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36120C-DB38-9FBF-6DA9-FDFFB8010D3E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5210046" y="3749964"/>
            <a:ext cx="514461" cy="27583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C63EE8-90A2-74D2-8A0C-1B161AB7615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233700" y="4052103"/>
            <a:ext cx="490808" cy="78784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87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Widescreen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1_Office Theme</vt:lpstr>
      <vt:lpstr>PowerPoint Presentation</vt:lpstr>
      <vt:lpstr>The maritime environment</vt:lpstr>
      <vt:lpstr>The cybersecurity environment</vt:lpstr>
      <vt:lpstr>Not a new issue</vt:lpstr>
      <vt:lpstr>Humans as a target &amp; as a means </vt:lpstr>
      <vt:lpstr>Humans - why are we susceptible to attacks? </vt:lpstr>
      <vt:lpstr>Humans</vt:lpstr>
      <vt:lpstr>Proposed behaviour change approach:  fear appeals &amp; digital assistant </vt:lpstr>
      <vt:lpstr>Behavioural interventions – Behaviour change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M</dc:creator>
  <cp:lastModifiedBy>Mersinas, Konstantinos</cp:lastModifiedBy>
  <cp:revision>122</cp:revision>
  <dcterms:created xsi:type="dcterms:W3CDTF">2020-12-29T11:21:57Z</dcterms:created>
  <dcterms:modified xsi:type="dcterms:W3CDTF">2023-11-23T22:22:20Z</dcterms:modified>
</cp:coreProperties>
</file>